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301" r:id="rId4"/>
    <p:sldId id="302" r:id="rId5"/>
    <p:sldId id="303" r:id="rId6"/>
    <p:sldId id="304" r:id="rId7"/>
    <p:sldId id="305" r:id="rId8"/>
    <p:sldId id="306" r:id="rId9"/>
    <p:sldId id="307" r:id="rId10"/>
    <p:sldId id="308" r:id="rId11"/>
    <p:sldId id="309" r:id="rId12"/>
    <p:sldId id="310" r:id="rId13"/>
    <p:sldId id="312" r:id="rId14"/>
    <p:sldId id="315" r:id="rId15"/>
    <p:sldId id="313" r:id="rId16"/>
    <p:sldId id="311" r:id="rId17"/>
    <p:sldId id="322" r:id="rId18"/>
    <p:sldId id="318" r:id="rId19"/>
    <p:sldId id="317" r:id="rId20"/>
    <p:sldId id="316" r:id="rId21"/>
    <p:sldId id="320" r:id="rId22"/>
    <p:sldId id="31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AE00AD1-4AF4-46E5-BDBD-8253341EED6A}" type="datetimeFigureOut">
              <a:rPr lang="nl-NL" smtClean="0"/>
              <a:t>6-3-2019</a:t>
            </a:fld>
            <a:endParaRPr lang="nl-N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5DA96F-0044-4E9B-B19B-BC934F389FD7}" type="slidenum">
              <a:rPr lang="nl-NL" smtClean="0"/>
              <a:t>‹nr.›</a:t>
            </a:fld>
            <a:endParaRPr lang="nl-N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90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E00AD1-4AF4-46E5-BDBD-8253341EED6A}"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39254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E00AD1-4AF4-46E5-BDBD-8253341EED6A}"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20058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AE00AD1-4AF4-46E5-BDBD-8253341EED6A}"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11078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smtClean="0"/>
              <a:t>Klik om de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AE00AD1-4AF4-46E5-BDBD-8253341EED6A}" type="datetimeFigureOut">
              <a:rPr lang="nl-NL" smtClean="0"/>
              <a:t>6-3-2019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B5DA96F-0044-4E9B-B19B-BC934F389FD7}" type="slidenum">
              <a:rPr lang="nl-NL" smtClean="0"/>
              <a:t>‹nr.›</a:t>
            </a:fld>
            <a:endParaRPr lang="nl-N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76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AE00AD1-4AF4-46E5-BDBD-8253341EED6A}" type="datetimeFigureOut">
              <a:rPr lang="nl-NL" smtClean="0"/>
              <a:t>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200117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AE00AD1-4AF4-46E5-BDBD-8253341EED6A}" type="datetimeFigureOut">
              <a:rPr lang="nl-NL" smtClean="0"/>
              <a:t>6-3-2019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665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AE00AD1-4AF4-46E5-BDBD-8253341EED6A}" type="datetimeFigureOut">
              <a:rPr lang="nl-NL" smtClean="0"/>
              <a:t>6-3-2019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254010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00AD1-4AF4-46E5-BDBD-8253341EED6A}" type="datetimeFigureOut">
              <a:rPr lang="nl-NL" smtClean="0"/>
              <a:t>6-3-2019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408950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AE00AD1-4AF4-46E5-BDBD-8253341EED6A}" type="datetimeFigureOut">
              <a:rPr lang="nl-NL" smtClean="0"/>
              <a:t>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78305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AE00AD1-4AF4-46E5-BDBD-8253341EED6A}" type="datetimeFigureOut">
              <a:rPr lang="nl-NL" smtClean="0"/>
              <a:t>6-3-2019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B5DA96F-0044-4E9B-B19B-BC934F389FD7}" type="slidenum">
              <a:rPr lang="nl-NL" smtClean="0"/>
              <a:t>‹nr.›</a:t>
            </a:fld>
            <a:endParaRPr lang="nl-NL"/>
          </a:p>
        </p:txBody>
      </p:sp>
    </p:spTree>
    <p:extLst>
      <p:ext uri="{BB962C8B-B14F-4D97-AF65-F5344CB8AC3E}">
        <p14:creationId xmlns:p14="http://schemas.microsoft.com/office/powerpoint/2010/main" val="3609953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AE00AD1-4AF4-46E5-BDBD-8253341EED6A}" type="datetimeFigureOut">
              <a:rPr lang="nl-NL" smtClean="0"/>
              <a:t>6-3-2019</a:t>
            </a:fld>
            <a:endParaRPr lang="nl-N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nl-N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B5DA96F-0044-4E9B-B19B-BC934F389FD7}" type="slidenum">
              <a:rPr lang="nl-NL" smtClean="0"/>
              <a:t>‹nr.›</a:t>
            </a:fld>
            <a:endParaRPr lang="nl-NL"/>
          </a:p>
        </p:txBody>
      </p:sp>
    </p:spTree>
    <p:extLst>
      <p:ext uri="{BB962C8B-B14F-4D97-AF65-F5344CB8AC3E}">
        <p14:creationId xmlns:p14="http://schemas.microsoft.com/office/powerpoint/2010/main" val="3434143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quariumfans.nl/aquarium-filt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Huisvesting </a:t>
            </a:r>
            <a:br>
              <a:rPr lang="nl-NL" dirty="0" smtClean="0"/>
            </a:br>
            <a:r>
              <a:rPr lang="nl-NL" dirty="0" smtClean="0"/>
              <a:t>en </a:t>
            </a:r>
            <a:br>
              <a:rPr lang="nl-NL" dirty="0" smtClean="0"/>
            </a:br>
            <a:r>
              <a:rPr lang="nl-NL" dirty="0" smtClean="0"/>
              <a:t>Hygiëne</a:t>
            </a:r>
            <a:endParaRPr lang="nl-NL" dirty="0"/>
          </a:p>
        </p:txBody>
      </p:sp>
      <p:sp>
        <p:nvSpPr>
          <p:cNvPr id="3" name="Ondertitel 2"/>
          <p:cNvSpPr>
            <a:spLocks noGrp="1"/>
          </p:cNvSpPr>
          <p:nvPr>
            <p:ph type="subTitle" idx="1"/>
          </p:nvPr>
        </p:nvSpPr>
        <p:spPr>
          <a:xfrm>
            <a:off x="1709530" y="4235394"/>
            <a:ext cx="8767860" cy="1747395"/>
          </a:xfrm>
        </p:spPr>
        <p:txBody>
          <a:bodyPr>
            <a:normAutofit fontScale="92500" lnSpcReduction="10000"/>
          </a:bodyPr>
          <a:lstStyle/>
          <a:p>
            <a:r>
              <a:rPr lang="nl-NL" sz="3100" dirty="0" smtClean="0"/>
              <a:t>Les 2 – blok 3</a:t>
            </a:r>
          </a:p>
          <a:p>
            <a:endParaRPr lang="nl-NL" dirty="0" smtClean="0"/>
          </a:p>
          <a:p>
            <a:r>
              <a:rPr lang="nl-NL" dirty="0" smtClean="0"/>
              <a:t>Docent </a:t>
            </a:r>
          </a:p>
          <a:p>
            <a:r>
              <a:rPr lang="nl-NL" dirty="0" smtClean="0"/>
              <a:t>kborgerink@aoc-oost.nl</a:t>
            </a:r>
            <a:endParaRPr lang="nl-NL" dirty="0"/>
          </a:p>
        </p:txBody>
      </p:sp>
    </p:spTree>
    <p:extLst>
      <p:ext uri="{BB962C8B-B14F-4D97-AF65-F5344CB8AC3E}">
        <p14:creationId xmlns:p14="http://schemas.microsoft.com/office/powerpoint/2010/main" val="172638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Wandbekleding</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Voordelen van wandbekleding</a:t>
            </a:r>
          </a:p>
          <a:p>
            <a:pPr lvl="1"/>
            <a:r>
              <a:rPr lang="nl-NL" dirty="0" smtClean="0">
                <a:solidFill>
                  <a:schemeClr val="tx1"/>
                </a:solidFill>
              </a:rPr>
              <a:t>Geeft de dieren een beschut gevoel</a:t>
            </a:r>
          </a:p>
          <a:p>
            <a:pPr lvl="1"/>
            <a:r>
              <a:rPr lang="nl-NL" dirty="0" smtClean="0">
                <a:solidFill>
                  <a:schemeClr val="tx1"/>
                </a:solidFill>
              </a:rPr>
              <a:t>Ze zien minder beweging van bijvoorbeeld wij mensen. </a:t>
            </a:r>
          </a:p>
          <a:p>
            <a:pPr lvl="1"/>
            <a:r>
              <a:rPr lang="nl-NL" dirty="0" smtClean="0">
                <a:solidFill>
                  <a:schemeClr val="tx1"/>
                </a:solidFill>
              </a:rPr>
              <a:t>Geeft extra klimmogelijkheden</a:t>
            </a:r>
          </a:p>
          <a:p>
            <a:pPr lvl="1"/>
            <a:r>
              <a:rPr lang="nl-NL" dirty="0" smtClean="0">
                <a:solidFill>
                  <a:schemeClr val="tx1"/>
                </a:solidFill>
              </a:rPr>
              <a:t>Vergroot het </a:t>
            </a:r>
            <a:r>
              <a:rPr lang="nl-NL" dirty="0" err="1" smtClean="0">
                <a:solidFill>
                  <a:schemeClr val="tx1"/>
                </a:solidFill>
              </a:rPr>
              <a:t>leefoppervlak</a:t>
            </a:r>
            <a:r>
              <a:rPr lang="nl-NL" dirty="0" smtClean="0">
                <a:solidFill>
                  <a:schemeClr val="tx1"/>
                </a:solidFill>
              </a:rPr>
              <a:t> (als er etages en plateaus zijn verwerkt)</a:t>
            </a:r>
          </a:p>
          <a:p>
            <a:pPr lvl="1"/>
            <a:r>
              <a:rPr lang="nl-NL" dirty="0" smtClean="0">
                <a:solidFill>
                  <a:schemeClr val="tx1"/>
                </a:solidFill>
              </a:rPr>
              <a:t>En de temperatuur wordt beter gereguleerd. </a:t>
            </a:r>
          </a:p>
          <a:p>
            <a:pPr lvl="1"/>
            <a:r>
              <a:rPr lang="nl-NL" dirty="0" smtClean="0">
                <a:solidFill>
                  <a:schemeClr val="tx1"/>
                </a:solidFill>
              </a:rPr>
              <a:t>Ziet er natuurlijk uit.</a:t>
            </a:r>
            <a:endParaRPr lang="nl-NL" dirty="0">
              <a:solidFill>
                <a:schemeClr val="tx1"/>
              </a:solidFill>
            </a:endParaRPr>
          </a:p>
          <a:p>
            <a:pPr lvl="1"/>
            <a:endParaRPr lang="nl-NL" dirty="0">
              <a:solidFill>
                <a:schemeClr val="tx1"/>
              </a:solidFill>
            </a:endParaRPr>
          </a:p>
        </p:txBody>
      </p:sp>
      <p:pic>
        <p:nvPicPr>
          <p:cNvPr id="6146" name="Picture 2" descr="Afbeeldingsresultaat voor terrarium verlich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975" y="3997233"/>
            <a:ext cx="3435350" cy="257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81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Decoratie</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Voorbeelden van decoratie zijn:</a:t>
            </a:r>
          </a:p>
          <a:p>
            <a:pPr lvl="1"/>
            <a:r>
              <a:rPr lang="nl-NL" dirty="0" err="1" smtClean="0">
                <a:solidFill>
                  <a:schemeClr val="tx1"/>
                </a:solidFill>
              </a:rPr>
              <a:t>Klimtakkken</a:t>
            </a:r>
            <a:endParaRPr lang="nl-NL" dirty="0" smtClean="0">
              <a:solidFill>
                <a:schemeClr val="tx1"/>
              </a:solidFill>
            </a:endParaRPr>
          </a:p>
          <a:p>
            <a:pPr lvl="1"/>
            <a:r>
              <a:rPr lang="nl-NL" dirty="0" smtClean="0">
                <a:solidFill>
                  <a:schemeClr val="tx1"/>
                </a:solidFill>
              </a:rPr>
              <a:t>Hout (kienhout of tropisch wortelhout)</a:t>
            </a:r>
          </a:p>
          <a:p>
            <a:pPr lvl="1"/>
            <a:r>
              <a:rPr lang="nl-NL" dirty="0" smtClean="0">
                <a:solidFill>
                  <a:schemeClr val="tx1"/>
                </a:solidFill>
              </a:rPr>
              <a:t>Stenen</a:t>
            </a:r>
          </a:p>
          <a:p>
            <a:pPr lvl="1"/>
            <a:r>
              <a:rPr lang="nl-NL" dirty="0" smtClean="0">
                <a:solidFill>
                  <a:schemeClr val="tx1"/>
                </a:solidFill>
              </a:rPr>
              <a:t>Beplanting</a:t>
            </a:r>
            <a:endParaRPr lang="nl-NL" dirty="0">
              <a:solidFill>
                <a:schemeClr val="tx1"/>
              </a:solidFill>
            </a:endParaRPr>
          </a:p>
        </p:txBody>
      </p:sp>
      <p:pic>
        <p:nvPicPr>
          <p:cNvPr id="10242"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495" y="3997234"/>
            <a:ext cx="2529957" cy="258535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999" y="433727"/>
            <a:ext cx="3021453" cy="277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3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 nu: vissen </a:t>
            </a:r>
            <a:endParaRPr lang="nl-NL" dirty="0"/>
          </a:p>
        </p:txBody>
      </p:sp>
      <p:pic>
        <p:nvPicPr>
          <p:cNvPr id="4" name="K3 - Blub Ik Ben Een Vi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900114" y="982980"/>
            <a:ext cx="609600" cy="609600"/>
          </a:xfrm>
        </p:spPr>
      </p:pic>
      <p:pic>
        <p:nvPicPr>
          <p:cNvPr id="1026" name="Picture 2" descr="Gerelateerde afbee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7178" y="1763486"/>
            <a:ext cx="6251500" cy="458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1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normAutofit/>
          </a:bodyPr>
          <a:lstStyle/>
          <a:p>
            <a:pPr lvl="0"/>
            <a:r>
              <a:rPr lang="nl-NL" dirty="0">
                <a:solidFill>
                  <a:schemeClr val="tx1"/>
                </a:solidFill>
              </a:rPr>
              <a:t>Welke vormen van  huisvesting voor vissen ken je? Denk eraan dat je vissen zowel binnen als buitenshuis kunt houden</a:t>
            </a:r>
            <a:r>
              <a:rPr lang="nl-NL" dirty="0" smtClean="0">
                <a:solidFill>
                  <a:schemeClr val="tx1"/>
                </a:solidFill>
              </a:rPr>
              <a:t>.</a:t>
            </a:r>
          </a:p>
          <a:p>
            <a:pPr lvl="0"/>
            <a:endParaRPr lang="nl-NL" dirty="0">
              <a:solidFill>
                <a:schemeClr val="tx1"/>
              </a:solidFill>
            </a:endParaRPr>
          </a:p>
          <a:p>
            <a:r>
              <a:rPr lang="nl-NL" dirty="0">
                <a:solidFill>
                  <a:schemeClr val="tx1"/>
                </a:solidFill>
              </a:rPr>
              <a:t>Goudvissen werden, en worden, regelmatig in een vissenkom gehouden. Wat vind jij hiervan?</a:t>
            </a:r>
          </a:p>
          <a:p>
            <a:pPr marL="45720" lvl="0" indent="0">
              <a:buNone/>
            </a:pPr>
            <a:endParaRPr lang="nl-NL" dirty="0">
              <a:solidFill>
                <a:schemeClr val="tx1"/>
              </a:solidFill>
            </a:endParaRPr>
          </a:p>
          <a:p>
            <a:r>
              <a:rPr lang="nl-NL" dirty="0">
                <a:solidFill>
                  <a:schemeClr val="tx1"/>
                </a:solidFill>
              </a:rPr>
              <a:t> </a:t>
            </a:r>
            <a:r>
              <a:rPr lang="nl-NL" dirty="0" smtClean="0">
                <a:solidFill>
                  <a:schemeClr val="tx1"/>
                </a:solidFill>
              </a:rPr>
              <a:t>Tegenwoordig </a:t>
            </a:r>
            <a:r>
              <a:rPr lang="nl-NL" dirty="0">
                <a:solidFill>
                  <a:schemeClr val="tx1"/>
                </a:solidFill>
              </a:rPr>
              <a:t>is de vissenkom regelmatig in opspraak, veel mensen en organisaties zijn tegen het gebruik van vissenkommen. Zoek eens op internet waarom een vissenkom geen geschikt verblijf is voor een goudvis. Geef aan welke argumenten je gevonden hebt.</a:t>
            </a:r>
          </a:p>
        </p:txBody>
      </p:sp>
    </p:spTree>
    <p:extLst>
      <p:ext uri="{BB962C8B-B14F-4D97-AF65-F5344CB8AC3E}">
        <p14:creationId xmlns:p14="http://schemas.microsoft.com/office/powerpoint/2010/main" val="278081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Nadelen vissenkom</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solidFill>
                  <a:schemeClr val="tx1"/>
                </a:solidFill>
              </a:rPr>
              <a:t>Te klein, goudvis heeft 2 tot 3 liter water nodig per gram vis</a:t>
            </a:r>
          </a:p>
          <a:p>
            <a:r>
              <a:rPr lang="nl-NL" dirty="0" smtClean="0">
                <a:solidFill>
                  <a:schemeClr val="tx1"/>
                </a:solidFill>
              </a:rPr>
              <a:t>Kan geen rustgevende achterwand geplaatst worden</a:t>
            </a:r>
          </a:p>
          <a:p>
            <a:r>
              <a:rPr lang="nl-NL" dirty="0" smtClean="0">
                <a:solidFill>
                  <a:schemeClr val="tx1"/>
                </a:solidFill>
              </a:rPr>
              <a:t>Geen verlichting mogelijk voor de planten</a:t>
            </a:r>
          </a:p>
          <a:p>
            <a:r>
              <a:rPr lang="nl-NL" dirty="0" smtClean="0">
                <a:solidFill>
                  <a:schemeClr val="tx1"/>
                </a:solidFill>
              </a:rPr>
              <a:t>Niet genoeg zuurstof</a:t>
            </a:r>
          </a:p>
          <a:p>
            <a:r>
              <a:rPr lang="nl-NL" dirty="0" smtClean="0">
                <a:solidFill>
                  <a:schemeClr val="tx1"/>
                </a:solidFill>
              </a:rPr>
              <a:t>Past vaak geen filter in</a:t>
            </a:r>
          </a:p>
          <a:p>
            <a:r>
              <a:rPr lang="nl-NL" dirty="0" smtClean="0">
                <a:solidFill>
                  <a:schemeClr val="tx1"/>
                </a:solidFill>
              </a:rPr>
              <a:t>Vullen met kraanwater (temp en samenstelling)</a:t>
            </a:r>
          </a:p>
          <a:p>
            <a:r>
              <a:rPr lang="nl-NL" dirty="0" smtClean="0">
                <a:solidFill>
                  <a:schemeClr val="tx1"/>
                </a:solidFill>
              </a:rPr>
              <a:t>Vaak happen naar lucht zie je bij goudvissen</a:t>
            </a:r>
          </a:p>
          <a:p>
            <a:r>
              <a:rPr lang="nl-NL" dirty="0" smtClean="0">
                <a:solidFill>
                  <a:schemeClr val="tx1"/>
                </a:solidFill>
              </a:rPr>
              <a:t>Geen ruimte  voor groepen</a:t>
            </a:r>
          </a:p>
          <a:p>
            <a:r>
              <a:rPr lang="nl-NL" dirty="0" smtClean="0">
                <a:solidFill>
                  <a:schemeClr val="tx1"/>
                </a:solidFill>
              </a:rPr>
              <a:t>Zwemmen in eigen urine</a:t>
            </a:r>
          </a:p>
          <a:p>
            <a:r>
              <a:rPr lang="nl-NL" dirty="0" smtClean="0">
                <a:solidFill>
                  <a:schemeClr val="tx1"/>
                </a:solidFill>
              </a:rPr>
              <a:t>Vis ontvangt trillingen via zijlijnorgaan, dit werkt in een vissenkom niet goed. </a:t>
            </a:r>
            <a:endParaRPr lang="nl-NL" dirty="0">
              <a:solidFill>
                <a:schemeClr val="tx1"/>
              </a:solidFill>
            </a:endParaRPr>
          </a:p>
        </p:txBody>
      </p:sp>
      <p:pic>
        <p:nvPicPr>
          <p:cNvPr id="3074" name="Picture 2" descr="Afbeeldingsresultaat voor vissenkom"/>
          <p:cNvPicPr>
            <a:picLocks noChangeAspect="1" noChangeArrowheads="1"/>
          </p:cNvPicPr>
          <p:nvPr/>
        </p:nvPicPr>
        <p:blipFill rotWithShape="1">
          <a:blip r:embed="rId2">
            <a:extLst>
              <a:ext uri="{28A0092B-C50C-407E-A947-70E740481C1C}">
                <a14:useLocalDpi xmlns:a14="http://schemas.microsoft.com/office/drawing/2010/main" val="0"/>
              </a:ext>
            </a:extLst>
          </a:blip>
          <a:srcRect r="14058"/>
          <a:stretch/>
        </p:blipFill>
        <p:spPr bwMode="auto">
          <a:xfrm>
            <a:off x="8569234" y="385218"/>
            <a:ext cx="3265715" cy="279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934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Zoek uit wat het verschil is tussen de onderstaande aquaria:</a:t>
            </a:r>
          </a:p>
          <a:p>
            <a:pPr lvl="1"/>
            <a:r>
              <a:rPr lang="nl-NL" dirty="0" smtClean="0">
                <a:solidFill>
                  <a:schemeClr val="tx1"/>
                </a:solidFill>
              </a:rPr>
              <a:t>Gezelschapsaquarium</a:t>
            </a:r>
          </a:p>
          <a:p>
            <a:pPr lvl="1"/>
            <a:r>
              <a:rPr lang="nl-NL" dirty="0" smtClean="0">
                <a:solidFill>
                  <a:schemeClr val="tx1"/>
                </a:solidFill>
              </a:rPr>
              <a:t>Biotoop aquarium</a:t>
            </a:r>
          </a:p>
          <a:p>
            <a:pPr lvl="1"/>
            <a:r>
              <a:rPr lang="nl-NL" dirty="0" err="1" smtClean="0">
                <a:solidFill>
                  <a:schemeClr val="tx1"/>
                </a:solidFill>
              </a:rPr>
              <a:t>Speciaalaquarium</a:t>
            </a:r>
            <a:endParaRPr lang="nl-NL" dirty="0" smtClean="0">
              <a:solidFill>
                <a:schemeClr val="tx1"/>
              </a:solidFill>
            </a:endParaRPr>
          </a:p>
          <a:p>
            <a:pPr lvl="1"/>
            <a:r>
              <a:rPr lang="nl-NL" dirty="0" err="1" smtClean="0">
                <a:solidFill>
                  <a:schemeClr val="tx1"/>
                </a:solidFill>
              </a:rPr>
              <a:t>Koudwateraquarium</a:t>
            </a:r>
            <a:endParaRPr lang="nl-NL" dirty="0" smtClean="0">
              <a:solidFill>
                <a:schemeClr val="tx1"/>
              </a:solidFill>
            </a:endParaRPr>
          </a:p>
          <a:p>
            <a:pPr lvl="1"/>
            <a:r>
              <a:rPr lang="nl-NL" dirty="0" smtClean="0">
                <a:solidFill>
                  <a:schemeClr val="tx1"/>
                </a:solidFill>
              </a:rPr>
              <a:t>Zeeaquarium </a:t>
            </a:r>
          </a:p>
          <a:p>
            <a:endParaRPr lang="nl-NL" dirty="0"/>
          </a:p>
        </p:txBody>
      </p:sp>
      <p:pic>
        <p:nvPicPr>
          <p:cNvPr id="2050" name="Picture 2" descr="Afbeeldingsresultaat voor aquar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3524" y="3980713"/>
            <a:ext cx="4060245" cy="253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82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Verschillende aquaria</a:t>
            </a:r>
            <a:endParaRPr lang="nl-NL" dirty="0"/>
          </a:p>
        </p:txBody>
      </p:sp>
      <p:sp>
        <p:nvSpPr>
          <p:cNvPr id="3" name="Tijdelijke aanduiding voor inhoud 2"/>
          <p:cNvSpPr>
            <a:spLocks noGrp="1"/>
          </p:cNvSpPr>
          <p:nvPr>
            <p:ph idx="1"/>
          </p:nvPr>
        </p:nvSpPr>
        <p:spPr>
          <a:xfrm>
            <a:off x="1143000" y="2057400"/>
            <a:ext cx="9872871" cy="4343400"/>
          </a:xfrm>
        </p:spPr>
        <p:txBody>
          <a:bodyPr>
            <a:normAutofit lnSpcReduction="10000"/>
          </a:bodyPr>
          <a:lstStyle/>
          <a:p>
            <a:pPr lvl="0"/>
            <a:r>
              <a:rPr lang="nl-NL" b="1" dirty="0" err="1">
                <a:solidFill>
                  <a:schemeClr val="tx1"/>
                </a:solidFill>
              </a:rPr>
              <a:t>Gezelschapaquarium</a:t>
            </a:r>
            <a:r>
              <a:rPr lang="nl-NL" b="1" dirty="0">
                <a:solidFill>
                  <a:schemeClr val="tx1"/>
                </a:solidFill>
              </a:rPr>
              <a:t>:</a:t>
            </a:r>
            <a:r>
              <a:rPr lang="nl-NL" dirty="0">
                <a:solidFill>
                  <a:schemeClr val="tx1"/>
                </a:solidFill>
              </a:rPr>
              <a:t> dit is de meest voorkomende vorm van het houden van vissen. Verscheidene planten en verschillende vissoorten worden hier samen gehouden. Let wel op dat de vissen qua sociaal gedrag goed bij elkaar passen. </a:t>
            </a:r>
            <a:endParaRPr lang="nl-NL" dirty="0" smtClean="0">
              <a:solidFill>
                <a:schemeClr val="tx1"/>
              </a:solidFill>
            </a:endParaRPr>
          </a:p>
          <a:p>
            <a:pPr lvl="0"/>
            <a:endParaRPr lang="nl-NL" dirty="0">
              <a:solidFill>
                <a:schemeClr val="tx1"/>
              </a:solidFill>
            </a:endParaRPr>
          </a:p>
          <a:p>
            <a:pPr lvl="0"/>
            <a:r>
              <a:rPr lang="nl-NL" b="1" dirty="0">
                <a:solidFill>
                  <a:schemeClr val="tx1"/>
                </a:solidFill>
              </a:rPr>
              <a:t>Biotoopaquarium:</a:t>
            </a:r>
            <a:r>
              <a:rPr lang="nl-NL" dirty="0">
                <a:solidFill>
                  <a:schemeClr val="tx1"/>
                </a:solidFill>
              </a:rPr>
              <a:t> hiermee bedoelen we aquaria waarbij we proberen om aan de hand van de vissoorten, planten, decoratie en waterwaarde, de oorspronkelijke leefomgeving van de vissen zo goed mogelijk na te bootsen. Hierbij kan men denken aan een aquarium met alleen maar vissen en planten uit het tropisch regenwoud van Zuid-Amerika of uit het </a:t>
            </a:r>
            <a:r>
              <a:rPr lang="nl-NL" dirty="0" err="1">
                <a:solidFill>
                  <a:schemeClr val="tx1"/>
                </a:solidFill>
              </a:rPr>
              <a:t>Malawi-meer</a:t>
            </a:r>
            <a:r>
              <a:rPr lang="nl-NL" dirty="0">
                <a:solidFill>
                  <a:schemeClr val="tx1"/>
                </a:solidFill>
              </a:rPr>
              <a:t> in Afrika. </a:t>
            </a:r>
            <a:endParaRPr lang="nl-NL" dirty="0" smtClean="0">
              <a:solidFill>
                <a:schemeClr val="tx1"/>
              </a:solidFill>
            </a:endParaRPr>
          </a:p>
          <a:p>
            <a:pPr lvl="0"/>
            <a:endParaRPr lang="nl-NL" dirty="0">
              <a:solidFill>
                <a:schemeClr val="tx1"/>
              </a:solidFill>
            </a:endParaRPr>
          </a:p>
          <a:p>
            <a:pPr lvl="0"/>
            <a:r>
              <a:rPr lang="nl-NL" b="1" dirty="0" err="1">
                <a:solidFill>
                  <a:schemeClr val="tx1"/>
                </a:solidFill>
              </a:rPr>
              <a:t>Speciaalaquarium</a:t>
            </a:r>
            <a:r>
              <a:rPr lang="nl-NL" b="1" dirty="0">
                <a:solidFill>
                  <a:schemeClr val="tx1"/>
                </a:solidFill>
              </a:rPr>
              <a:t>:</a:t>
            </a:r>
            <a:r>
              <a:rPr lang="nl-NL" dirty="0">
                <a:solidFill>
                  <a:schemeClr val="tx1"/>
                </a:solidFill>
              </a:rPr>
              <a:t> dit is een aquarium speciaal bedoeld voor één soort vis. Deze vis kan vaak niet goed gehouden worden met andere soorten. Denk hierbij bijvoorbeeld aan de Piranha’s.</a:t>
            </a:r>
          </a:p>
          <a:p>
            <a:endParaRPr lang="nl-NL" dirty="0"/>
          </a:p>
        </p:txBody>
      </p:sp>
    </p:spTree>
    <p:extLst>
      <p:ext uri="{BB962C8B-B14F-4D97-AF65-F5344CB8AC3E}">
        <p14:creationId xmlns:p14="http://schemas.microsoft.com/office/powerpoint/2010/main" val="2665057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aquaria</a:t>
            </a:r>
          </a:p>
        </p:txBody>
      </p:sp>
      <p:sp>
        <p:nvSpPr>
          <p:cNvPr id="3" name="Tijdelijke aanduiding voor inhoud 2"/>
          <p:cNvSpPr>
            <a:spLocks noGrp="1"/>
          </p:cNvSpPr>
          <p:nvPr>
            <p:ph idx="1"/>
          </p:nvPr>
        </p:nvSpPr>
        <p:spPr/>
        <p:txBody>
          <a:bodyPr/>
          <a:lstStyle/>
          <a:p>
            <a:r>
              <a:rPr lang="nl-NL" b="1" dirty="0" err="1" smtClean="0">
                <a:solidFill>
                  <a:schemeClr val="tx1"/>
                </a:solidFill>
              </a:rPr>
              <a:t>Koudwateraquarium</a:t>
            </a:r>
            <a:r>
              <a:rPr lang="nl-NL" dirty="0" smtClean="0">
                <a:solidFill>
                  <a:schemeClr val="tx1"/>
                </a:solidFill>
              </a:rPr>
              <a:t>: waarin vissen en planten uit een koud milieu gehouden worden. </a:t>
            </a:r>
          </a:p>
          <a:p>
            <a:endParaRPr lang="nl-NL" dirty="0">
              <a:solidFill>
                <a:schemeClr val="tx1"/>
              </a:solidFill>
            </a:endParaRPr>
          </a:p>
          <a:p>
            <a:r>
              <a:rPr lang="nl-NL" b="1" dirty="0" smtClean="0">
                <a:solidFill>
                  <a:schemeClr val="tx1"/>
                </a:solidFill>
              </a:rPr>
              <a:t>Zeeaquarium: </a:t>
            </a:r>
            <a:r>
              <a:rPr lang="nl-NL" dirty="0" smtClean="0">
                <a:solidFill>
                  <a:schemeClr val="tx1"/>
                </a:solidFill>
              </a:rPr>
              <a:t>is een zoutwateraquarium, met </a:t>
            </a:r>
            <a:r>
              <a:rPr lang="nl-NL" dirty="0" err="1" smtClean="0">
                <a:solidFill>
                  <a:schemeClr val="tx1"/>
                </a:solidFill>
              </a:rPr>
              <a:t>zeeplanten</a:t>
            </a:r>
            <a:r>
              <a:rPr lang="nl-NL" dirty="0" smtClean="0">
                <a:solidFill>
                  <a:schemeClr val="tx1"/>
                </a:solidFill>
              </a:rPr>
              <a:t>, zoutwatervissen en andere diersoorten zoals zeesterren.</a:t>
            </a:r>
            <a:endParaRPr lang="nl-NL" dirty="0">
              <a:solidFill>
                <a:schemeClr val="tx1"/>
              </a:solidFill>
            </a:endParaRPr>
          </a:p>
        </p:txBody>
      </p:sp>
    </p:spTree>
    <p:extLst>
      <p:ext uri="{BB962C8B-B14F-4D97-AF65-F5344CB8AC3E}">
        <p14:creationId xmlns:p14="http://schemas.microsoft.com/office/powerpoint/2010/main" val="55646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Plaatsen van een aquarium</a:t>
            </a:r>
            <a:endParaRPr lang="nl-NL" dirty="0"/>
          </a:p>
        </p:txBody>
      </p:sp>
      <p:sp>
        <p:nvSpPr>
          <p:cNvPr id="3" name="Tijdelijke aanduiding voor inhoud 2"/>
          <p:cNvSpPr>
            <a:spLocks noGrp="1"/>
          </p:cNvSpPr>
          <p:nvPr>
            <p:ph idx="1"/>
          </p:nvPr>
        </p:nvSpPr>
        <p:spPr>
          <a:xfrm>
            <a:off x="1143000" y="1854926"/>
            <a:ext cx="9872871" cy="4637314"/>
          </a:xfrm>
        </p:spPr>
        <p:txBody>
          <a:bodyPr>
            <a:normAutofit/>
          </a:bodyPr>
          <a:lstStyle/>
          <a:p>
            <a:r>
              <a:rPr lang="nl-NL" dirty="0">
                <a:solidFill>
                  <a:schemeClr val="tx1"/>
                </a:solidFill>
              </a:rPr>
              <a:t>Hoe groter de watermassa, hoe minder deze onderhevig zal zijn aan schommelingen van de temperatuur en de samenstelling van het water. </a:t>
            </a:r>
          </a:p>
          <a:p>
            <a:r>
              <a:rPr lang="nl-NL" dirty="0" smtClean="0">
                <a:solidFill>
                  <a:schemeClr val="tx1"/>
                </a:solidFill>
              </a:rPr>
              <a:t>Niet </a:t>
            </a:r>
            <a:r>
              <a:rPr lang="nl-NL" dirty="0">
                <a:solidFill>
                  <a:schemeClr val="tx1"/>
                </a:solidFill>
              </a:rPr>
              <a:t>in de buurt van een raam (in verband met direct lichtinval).</a:t>
            </a:r>
          </a:p>
          <a:p>
            <a:r>
              <a:rPr lang="nl-NL" dirty="0" smtClean="0">
                <a:solidFill>
                  <a:schemeClr val="tx1"/>
                </a:solidFill>
              </a:rPr>
              <a:t>Een </a:t>
            </a:r>
            <a:r>
              <a:rPr lang="nl-NL" dirty="0">
                <a:solidFill>
                  <a:schemeClr val="tx1"/>
                </a:solidFill>
              </a:rPr>
              <a:t>rustige plaats waar niet te veel mensen langs lopen. </a:t>
            </a:r>
          </a:p>
          <a:p>
            <a:r>
              <a:rPr lang="nl-NL" dirty="0">
                <a:solidFill>
                  <a:schemeClr val="tx1"/>
                </a:solidFill>
              </a:rPr>
              <a:t>Niet op een te warme of te koude plaats.</a:t>
            </a:r>
          </a:p>
          <a:p>
            <a:r>
              <a:rPr lang="nl-NL" dirty="0">
                <a:solidFill>
                  <a:schemeClr val="tx1"/>
                </a:solidFill>
              </a:rPr>
              <a:t>Onderhoud dient makkelijk uitgevoerd te kunnen worden.</a:t>
            </a:r>
          </a:p>
          <a:p>
            <a:r>
              <a:rPr lang="nl-NL" dirty="0">
                <a:solidFill>
                  <a:schemeClr val="tx1"/>
                </a:solidFill>
              </a:rPr>
              <a:t>Aanwezigheid van elektra.</a:t>
            </a:r>
          </a:p>
          <a:p>
            <a:r>
              <a:rPr lang="nl-NL" dirty="0">
                <a:solidFill>
                  <a:schemeClr val="tx1"/>
                </a:solidFill>
              </a:rPr>
              <a:t>De ondergrond dient sterk genoeg te zijn. </a:t>
            </a:r>
          </a:p>
          <a:p>
            <a:r>
              <a:rPr lang="nl-NL" dirty="0" smtClean="0">
                <a:solidFill>
                  <a:schemeClr val="tx1"/>
                </a:solidFill>
              </a:rPr>
              <a:t>Donkere </a:t>
            </a:r>
            <a:r>
              <a:rPr lang="nl-NL" dirty="0">
                <a:solidFill>
                  <a:schemeClr val="tx1"/>
                </a:solidFill>
              </a:rPr>
              <a:t>bodem, zorgt voor geen lichtweerkaatsing, beter uitkomen van vissen  en is natuurlijker</a:t>
            </a:r>
          </a:p>
          <a:p>
            <a:endParaRPr lang="nl-NL" dirty="0"/>
          </a:p>
        </p:txBody>
      </p:sp>
    </p:spTree>
    <p:extLst>
      <p:ext uri="{BB962C8B-B14F-4D97-AF65-F5344CB8AC3E}">
        <p14:creationId xmlns:p14="http://schemas.microsoft.com/office/powerpoint/2010/main" val="1840165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Decoratie</a:t>
            </a:r>
            <a:endParaRPr lang="nl-NL" dirty="0"/>
          </a:p>
        </p:txBody>
      </p:sp>
      <p:sp>
        <p:nvSpPr>
          <p:cNvPr id="3" name="Tijdelijke aanduiding voor inhoud 2"/>
          <p:cNvSpPr>
            <a:spLocks noGrp="1"/>
          </p:cNvSpPr>
          <p:nvPr>
            <p:ph idx="1"/>
          </p:nvPr>
        </p:nvSpPr>
        <p:spPr/>
        <p:txBody>
          <a:bodyPr/>
          <a:lstStyle/>
          <a:p>
            <a:r>
              <a:rPr lang="nl-NL" dirty="0">
                <a:solidFill>
                  <a:schemeClr val="tx1"/>
                </a:solidFill>
              </a:rPr>
              <a:t>Sommige vissen beschadigingen hun </a:t>
            </a:r>
            <a:r>
              <a:rPr lang="nl-NL" dirty="0" smtClean="0">
                <a:solidFill>
                  <a:schemeClr val="tx1"/>
                </a:solidFill>
              </a:rPr>
              <a:t>baarddraden </a:t>
            </a:r>
            <a:r>
              <a:rPr lang="nl-NL" dirty="0">
                <a:solidFill>
                  <a:schemeClr val="tx1"/>
                </a:solidFill>
              </a:rPr>
              <a:t>wanneer steentjes als bodemmateriaal wordt gebruikt.</a:t>
            </a:r>
          </a:p>
          <a:p>
            <a:r>
              <a:rPr lang="nl-NL" dirty="0">
                <a:solidFill>
                  <a:schemeClr val="tx1"/>
                </a:solidFill>
              </a:rPr>
              <a:t>Plastic decoratiematerialen worden steeds natuurgetrouwer. Zij zijn dan ook erg geschikt voor het aquarium. </a:t>
            </a:r>
            <a:endParaRPr lang="nl-NL" dirty="0" smtClean="0">
              <a:solidFill>
                <a:schemeClr val="tx1"/>
              </a:solidFill>
            </a:endParaRPr>
          </a:p>
          <a:p>
            <a:r>
              <a:rPr lang="nl-NL" dirty="0" smtClean="0">
                <a:solidFill>
                  <a:schemeClr val="tx1"/>
                </a:solidFill>
              </a:rPr>
              <a:t>Bij het plaatsen van een filter moet je letten het </a:t>
            </a:r>
            <a:r>
              <a:rPr lang="nl-NL" dirty="0">
                <a:solidFill>
                  <a:schemeClr val="tx1"/>
                </a:solidFill>
              </a:rPr>
              <a:t>vermogen, stromingen en je soorten vissen is belangrijk.</a:t>
            </a:r>
          </a:p>
          <a:p>
            <a:r>
              <a:rPr lang="nl-NL" dirty="0" smtClean="0">
                <a:solidFill>
                  <a:schemeClr val="tx1"/>
                </a:solidFill>
              </a:rPr>
              <a:t>Thermometer </a:t>
            </a:r>
            <a:r>
              <a:rPr lang="nl-NL" dirty="0">
                <a:solidFill>
                  <a:schemeClr val="tx1"/>
                </a:solidFill>
              </a:rPr>
              <a:t>aan de binnenkant van het aquarium geeft een veel beter beeld dan aan de </a:t>
            </a:r>
            <a:r>
              <a:rPr lang="nl-NL" dirty="0" smtClean="0">
                <a:solidFill>
                  <a:schemeClr val="tx1"/>
                </a:solidFill>
              </a:rPr>
              <a:t>buitenkant</a:t>
            </a:r>
            <a:endParaRPr lang="nl-NL" dirty="0">
              <a:solidFill>
                <a:schemeClr val="tx1"/>
              </a:solidFill>
            </a:endParaRPr>
          </a:p>
          <a:p>
            <a:endParaRPr lang="nl-NL" dirty="0"/>
          </a:p>
        </p:txBody>
      </p:sp>
    </p:spTree>
    <p:extLst>
      <p:ext uri="{BB962C8B-B14F-4D97-AF65-F5344CB8AC3E}">
        <p14:creationId xmlns:p14="http://schemas.microsoft.com/office/powerpoint/2010/main" val="2594565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vorige les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solidFill>
                  <a:schemeClr val="tx1"/>
                </a:solidFill>
              </a:rPr>
              <a:t>Typen terraria </a:t>
            </a:r>
          </a:p>
          <a:p>
            <a:pPr lvl="1"/>
            <a:r>
              <a:rPr lang="nl-NL" b="1" dirty="0" err="1" smtClean="0">
                <a:solidFill>
                  <a:schemeClr val="tx1"/>
                </a:solidFill>
              </a:rPr>
              <a:t>Monogenus</a:t>
            </a:r>
            <a:r>
              <a:rPr lang="nl-NL" b="1" dirty="0" smtClean="0">
                <a:solidFill>
                  <a:schemeClr val="tx1"/>
                </a:solidFill>
              </a:rPr>
              <a:t> terrarium </a:t>
            </a:r>
            <a:r>
              <a:rPr lang="nl-NL" dirty="0" smtClean="0">
                <a:solidFill>
                  <a:schemeClr val="tx1"/>
                </a:solidFill>
              </a:rPr>
              <a:t>= een terrarium aangepast aan een bepaalde diersoort. </a:t>
            </a:r>
          </a:p>
          <a:p>
            <a:pPr lvl="1"/>
            <a:r>
              <a:rPr lang="nl-NL" b="1" dirty="0" smtClean="0">
                <a:solidFill>
                  <a:schemeClr val="tx1"/>
                </a:solidFill>
              </a:rPr>
              <a:t>Streek terrarium </a:t>
            </a:r>
            <a:r>
              <a:rPr lang="nl-NL" dirty="0" smtClean="0">
                <a:solidFill>
                  <a:schemeClr val="tx1"/>
                </a:solidFill>
              </a:rPr>
              <a:t>= een terrarium waarin een bepaalde biotoop wordt nagebootst en waarin één of enkele diersoorten uit dat biotoop worden gehuisvest. </a:t>
            </a:r>
          </a:p>
          <a:p>
            <a:pPr lvl="2"/>
            <a:r>
              <a:rPr lang="nl-NL" dirty="0" smtClean="0">
                <a:solidFill>
                  <a:schemeClr val="tx1"/>
                </a:solidFill>
              </a:rPr>
              <a:t>Vivarium</a:t>
            </a:r>
          </a:p>
          <a:p>
            <a:pPr lvl="2"/>
            <a:r>
              <a:rPr lang="nl-NL" dirty="0" smtClean="0">
                <a:solidFill>
                  <a:schemeClr val="tx1"/>
                </a:solidFill>
              </a:rPr>
              <a:t>Paludarium</a:t>
            </a:r>
          </a:p>
          <a:p>
            <a:pPr lvl="2"/>
            <a:r>
              <a:rPr lang="nl-NL" dirty="0" err="1" smtClean="0">
                <a:solidFill>
                  <a:schemeClr val="tx1"/>
                </a:solidFill>
              </a:rPr>
              <a:t>Rotsterrarium</a:t>
            </a:r>
            <a:endParaRPr lang="nl-NL" dirty="0" smtClean="0">
              <a:solidFill>
                <a:schemeClr val="tx1"/>
              </a:solidFill>
            </a:endParaRPr>
          </a:p>
          <a:p>
            <a:pPr lvl="2"/>
            <a:r>
              <a:rPr lang="nl-NL" dirty="0" smtClean="0">
                <a:solidFill>
                  <a:schemeClr val="tx1"/>
                </a:solidFill>
              </a:rPr>
              <a:t>Regenwoudterrarium</a:t>
            </a:r>
          </a:p>
          <a:p>
            <a:pPr lvl="2"/>
            <a:r>
              <a:rPr lang="nl-NL" dirty="0" smtClean="0">
                <a:solidFill>
                  <a:schemeClr val="tx1"/>
                </a:solidFill>
              </a:rPr>
              <a:t>Steppe terrarium</a:t>
            </a:r>
          </a:p>
          <a:p>
            <a:pPr lvl="2"/>
            <a:r>
              <a:rPr lang="nl-NL" dirty="0" smtClean="0">
                <a:solidFill>
                  <a:schemeClr val="tx1"/>
                </a:solidFill>
              </a:rPr>
              <a:t>Woestijnterrarium </a:t>
            </a:r>
          </a:p>
          <a:p>
            <a:pPr lvl="1"/>
            <a:r>
              <a:rPr lang="nl-NL" b="1" dirty="0" err="1" smtClean="0">
                <a:solidFill>
                  <a:schemeClr val="tx1"/>
                </a:solidFill>
              </a:rPr>
              <a:t>Gezelschaps</a:t>
            </a:r>
            <a:r>
              <a:rPr lang="nl-NL" b="1" dirty="0" smtClean="0">
                <a:solidFill>
                  <a:schemeClr val="tx1"/>
                </a:solidFill>
              </a:rPr>
              <a:t> terrarium </a:t>
            </a:r>
            <a:r>
              <a:rPr lang="nl-NL" dirty="0" smtClean="0">
                <a:solidFill>
                  <a:schemeClr val="tx1"/>
                </a:solidFill>
              </a:rPr>
              <a:t>= Terrarium waarin meerdere diersoorten worden gehouden.</a:t>
            </a:r>
          </a:p>
          <a:p>
            <a:pPr lvl="2"/>
            <a:r>
              <a:rPr lang="nl-NL" dirty="0" smtClean="0">
                <a:solidFill>
                  <a:schemeClr val="tx1"/>
                </a:solidFill>
              </a:rPr>
              <a:t>Blijkt vaak niet geschikt te zijn omdat in het verblijf veel concurrentie ontstaat en dit stress meebrengt. </a:t>
            </a:r>
            <a:endParaRPr lang="nl-NL" dirty="0">
              <a:solidFill>
                <a:schemeClr val="tx1"/>
              </a:solidFill>
            </a:endParaRPr>
          </a:p>
        </p:txBody>
      </p:sp>
    </p:spTree>
    <p:extLst>
      <p:ext uri="{BB962C8B-B14F-4D97-AF65-F5344CB8AC3E}">
        <p14:creationId xmlns:p14="http://schemas.microsoft.com/office/powerpoint/2010/main" val="159207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a:xfrm>
            <a:off x="1143000" y="2057399"/>
            <a:ext cx="9872871" cy="4179277"/>
          </a:xfrm>
        </p:spPr>
        <p:txBody>
          <a:bodyPr>
            <a:normAutofit/>
          </a:bodyPr>
          <a:lstStyle/>
          <a:p>
            <a:pPr lvl="0"/>
            <a:r>
              <a:rPr lang="nl-NL" dirty="0">
                <a:solidFill>
                  <a:schemeClr val="tx1"/>
                </a:solidFill>
              </a:rPr>
              <a:t>Wat doet een filter in het aquarium en waarom is een filter belangrijk?</a:t>
            </a:r>
          </a:p>
          <a:p>
            <a:endParaRPr lang="nl-NL" dirty="0">
              <a:solidFill>
                <a:schemeClr val="tx1"/>
              </a:solidFill>
            </a:endParaRPr>
          </a:p>
          <a:p>
            <a:pPr lvl="0"/>
            <a:r>
              <a:rPr lang="nl-NL" dirty="0">
                <a:solidFill>
                  <a:schemeClr val="tx1"/>
                </a:solidFill>
              </a:rPr>
              <a:t>Wat is het verschil tussen een </a:t>
            </a:r>
            <a:r>
              <a:rPr lang="nl-NL" dirty="0" err="1">
                <a:solidFill>
                  <a:schemeClr val="tx1"/>
                </a:solidFill>
              </a:rPr>
              <a:t>binnenfilter</a:t>
            </a:r>
            <a:r>
              <a:rPr lang="nl-NL" dirty="0">
                <a:solidFill>
                  <a:schemeClr val="tx1"/>
                </a:solidFill>
              </a:rPr>
              <a:t> en een buitenfilter? </a:t>
            </a:r>
          </a:p>
          <a:p>
            <a:endParaRPr lang="nl-NL" dirty="0">
              <a:solidFill>
                <a:schemeClr val="tx1"/>
              </a:solidFill>
            </a:endParaRPr>
          </a:p>
          <a:p>
            <a:r>
              <a:rPr lang="nl-NL" dirty="0">
                <a:solidFill>
                  <a:schemeClr val="tx1"/>
                </a:solidFill>
              </a:rPr>
              <a:t> </a:t>
            </a:r>
            <a:r>
              <a:rPr lang="nl-NL" dirty="0" smtClean="0">
                <a:solidFill>
                  <a:schemeClr val="tx1"/>
                </a:solidFill>
              </a:rPr>
              <a:t>Waarvoor dient een luchtpomp?</a:t>
            </a:r>
          </a:p>
          <a:p>
            <a:endParaRPr lang="nl-NL" dirty="0">
              <a:solidFill>
                <a:schemeClr val="tx1"/>
              </a:solidFill>
            </a:endParaRPr>
          </a:p>
          <a:p>
            <a:pPr lvl="0"/>
            <a:r>
              <a:rPr lang="nl-NL" dirty="0">
                <a:solidFill>
                  <a:schemeClr val="tx1"/>
                </a:solidFill>
              </a:rPr>
              <a:t>De meest natuurlijke manier om ‘</a:t>
            </a:r>
            <a:r>
              <a:rPr lang="nl-NL" dirty="0" err="1">
                <a:solidFill>
                  <a:schemeClr val="tx1"/>
                </a:solidFill>
              </a:rPr>
              <a:t>koudwatervissen</a:t>
            </a:r>
            <a:r>
              <a:rPr lang="nl-NL" dirty="0">
                <a:solidFill>
                  <a:schemeClr val="tx1"/>
                </a:solidFill>
              </a:rPr>
              <a:t>’ te houden is door ze te huisvesten in een tuinvijver. Het aanleggen van een goede vijver is echter niet zo gemakkelijk. Probeer eens een aantal aandachtspunten te vinden waarmee je rekening moet houden wanneer je een tuinvijver wilt gaan aanleggen.</a:t>
            </a:r>
          </a:p>
          <a:p>
            <a:endParaRPr lang="nl-NL" dirty="0"/>
          </a:p>
        </p:txBody>
      </p:sp>
    </p:spTree>
    <p:extLst>
      <p:ext uri="{BB962C8B-B14F-4D97-AF65-F5344CB8AC3E}">
        <p14:creationId xmlns:p14="http://schemas.microsoft.com/office/powerpoint/2010/main" val="1141531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Aquarium filters</a:t>
            </a:r>
            <a:endParaRPr lang="nl-NL" dirty="0"/>
          </a:p>
        </p:txBody>
      </p:sp>
      <p:sp>
        <p:nvSpPr>
          <p:cNvPr id="3" name="Tijdelijke aanduiding voor inhoud 2"/>
          <p:cNvSpPr>
            <a:spLocks noGrp="1"/>
          </p:cNvSpPr>
          <p:nvPr>
            <p:ph idx="1"/>
          </p:nvPr>
        </p:nvSpPr>
        <p:spPr>
          <a:xfrm>
            <a:off x="1143000" y="2057399"/>
            <a:ext cx="9872871" cy="4249615"/>
          </a:xfrm>
        </p:spPr>
        <p:txBody>
          <a:bodyPr>
            <a:normAutofit fontScale="92500" lnSpcReduction="10000"/>
          </a:bodyPr>
          <a:lstStyle/>
          <a:p>
            <a:r>
              <a:rPr lang="nl-NL" dirty="0" smtClean="0">
                <a:solidFill>
                  <a:schemeClr val="tx1"/>
                </a:solidFill>
              </a:rPr>
              <a:t>Functies</a:t>
            </a:r>
          </a:p>
          <a:p>
            <a:pPr lvl="1"/>
            <a:r>
              <a:rPr lang="nl-NL" dirty="0" smtClean="0">
                <a:solidFill>
                  <a:schemeClr val="tx1"/>
                </a:solidFill>
              </a:rPr>
              <a:t>Verwijderen van vuil en viezigheid uit het water</a:t>
            </a:r>
          </a:p>
          <a:p>
            <a:pPr lvl="1"/>
            <a:r>
              <a:rPr lang="nl-NL" dirty="0" smtClean="0">
                <a:solidFill>
                  <a:schemeClr val="tx1"/>
                </a:solidFill>
              </a:rPr>
              <a:t>Het wateroppervlak lijft schoon</a:t>
            </a:r>
          </a:p>
          <a:p>
            <a:pPr lvl="1"/>
            <a:r>
              <a:rPr lang="nl-NL" dirty="0" smtClean="0">
                <a:solidFill>
                  <a:schemeClr val="tx1"/>
                </a:solidFill>
              </a:rPr>
              <a:t>Afvalstoffen worden geneutraliseerd</a:t>
            </a:r>
          </a:p>
          <a:p>
            <a:pPr lvl="1"/>
            <a:r>
              <a:rPr lang="nl-NL" dirty="0" smtClean="0">
                <a:solidFill>
                  <a:schemeClr val="tx1"/>
                </a:solidFill>
              </a:rPr>
              <a:t>Circuleren van het water</a:t>
            </a:r>
          </a:p>
          <a:p>
            <a:pPr lvl="1"/>
            <a:r>
              <a:rPr lang="nl-NL" dirty="0" smtClean="0">
                <a:solidFill>
                  <a:schemeClr val="tx1"/>
                </a:solidFill>
              </a:rPr>
              <a:t>Eventueel, toevoegen van biologische stoffen</a:t>
            </a:r>
          </a:p>
          <a:p>
            <a:pPr lvl="1"/>
            <a:endParaRPr lang="nl-NL" dirty="0">
              <a:solidFill>
                <a:schemeClr val="tx1"/>
              </a:solidFill>
            </a:endParaRPr>
          </a:p>
          <a:p>
            <a:r>
              <a:rPr lang="nl-NL" dirty="0" err="1" smtClean="0">
                <a:solidFill>
                  <a:schemeClr val="tx1"/>
                </a:solidFill>
              </a:rPr>
              <a:t>Binnenfilter</a:t>
            </a:r>
            <a:endParaRPr lang="nl-NL" dirty="0" smtClean="0">
              <a:solidFill>
                <a:schemeClr val="tx1"/>
              </a:solidFill>
            </a:endParaRPr>
          </a:p>
          <a:p>
            <a:pPr lvl="1"/>
            <a:r>
              <a:rPr lang="nl-NL" dirty="0" smtClean="0">
                <a:solidFill>
                  <a:schemeClr val="tx1"/>
                </a:solidFill>
              </a:rPr>
              <a:t>Hangt in het aquarium</a:t>
            </a:r>
          </a:p>
          <a:p>
            <a:pPr lvl="1"/>
            <a:endParaRPr lang="nl-NL" dirty="0">
              <a:solidFill>
                <a:schemeClr val="tx1"/>
              </a:solidFill>
            </a:endParaRPr>
          </a:p>
          <a:p>
            <a:r>
              <a:rPr lang="nl-NL" dirty="0" smtClean="0">
                <a:solidFill>
                  <a:schemeClr val="tx1"/>
                </a:solidFill>
              </a:rPr>
              <a:t>Buitenfilter</a:t>
            </a:r>
          </a:p>
          <a:p>
            <a:pPr lvl="1"/>
            <a:r>
              <a:rPr lang="nl-NL" dirty="0" smtClean="0">
                <a:solidFill>
                  <a:schemeClr val="tx1"/>
                </a:solidFill>
              </a:rPr>
              <a:t>Hangt buiten het aquarium</a:t>
            </a:r>
          </a:p>
          <a:p>
            <a:pPr lvl="1"/>
            <a:r>
              <a:rPr lang="nl-NL" dirty="0">
                <a:solidFill>
                  <a:schemeClr val="tx1"/>
                </a:solidFill>
                <a:hlinkClick r:id="rId2"/>
              </a:rPr>
              <a:t>https://www.aquariumfans.nl/aquarium-filter/</a:t>
            </a:r>
            <a:r>
              <a:rPr lang="nl-NL" dirty="0">
                <a:solidFill>
                  <a:schemeClr val="tx1"/>
                </a:solidFill>
              </a:rPr>
              <a:t> </a:t>
            </a:r>
          </a:p>
        </p:txBody>
      </p:sp>
    </p:spTree>
    <p:extLst>
      <p:ext uri="{BB962C8B-B14F-4D97-AF65-F5344CB8AC3E}">
        <p14:creationId xmlns:p14="http://schemas.microsoft.com/office/powerpoint/2010/main" val="3723519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Luchtpomp</a:t>
            </a:r>
            <a:endParaRPr lang="nl-NL" dirty="0"/>
          </a:p>
        </p:txBody>
      </p:sp>
      <p:sp>
        <p:nvSpPr>
          <p:cNvPr id="3" name="Tijdelijke aanduiding voor inhoud 2"/>
          <p:cNvSpPr>
            <a:spLocks noGrp="1"/>
          </p:cNvSpPr>
          <p:nvPr>
            <p:ph idx="1"/>
          </p:nvPr>
        </p:nvSpPr>
        <p:spPr/>
        <p:txBody>
          <a:bodyPr/>
          <a:lstStyle/>
          <a:p>
            <a:r>
              <a:rPr lang="nl-NL" dirty="0">
                <a:solidFill>
                  <a:schemeClr val="tx1"/>
                </a:solidFill>
              </a:rPr>
              <a:t>De hoofdfunctie van een luchtpomp is het in beweging brengen van het water door een stroom van fijne luchtbelletjes uit een ‘luchtsteen’. De belletjes zorgen er voor dat het wateroppervlak in beweging wordt gebracht. Daardoor ontstaan golfjes die het contactvlak tussen het water en de lucht vergroten. Alleen daar vindt namelijk uitwisseling van zuurstof plaats. </a:t>
            </a:r>
            <a:endParaRPr lang="nl-NL" dirty="0" smtClean="0">
              <a:solidFill>
                <a:schemeClr val="tx1"/>
              </a:solidFill>
            </a:endParaRPr>
          </a:p>
          <a:p>
            <a:endParaRPr lang="nl-NL" dirty="0">
              <a:solidFill>
                <a:schemeClr val="tx1"/>
              </a:solidFill>
            </a:endParaRPr>
          </a:p>
          <a:p>
            <a:r>
              <a:rPr lang="nl-NL" dirty="0">
                <a:solidFill>
                  <a:schemeClr val="tx1"/>
                </a:solidFill>
              </a:rPr>
              <a:t>Het is verstandig om de luchtpomp vooral ’s nachts een aantal uren aan te zetten, omdat de planten dan de zuurstof opnemen, maar niet afgeven</a:t>
            </a:r>
          </a:p>
          <a:p>
            <a:endParaRPr lang="nl-NL" dirty="0"/>
          </a:p>
        </p:txBody>
      </p:sp>
    </p:spTree>
    <p:extLst>
      <p:ext uri="{BB962C8B-B14F-4D97-AF65-F5344CB8AC3E}">
        <p14:creationId xmlns:p14="http://schemas.microsoft.com/office/powerpoint/2010/main" val="1249013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vorige les</a:t>
            </a:r>
            <a:endParaRPr lang="nl-NL" dirty="0"/>
          </a:p>
        </p:txBody>
      </p:sp>
      <p:sp>
        <p:nvSpPr>
          <p:cNvPr id="3" name="Tijdelijke aanduiding voor inhoud 2"/>
          <p:cNvSpPr>
            <a:spLocks noGrp="1"/>
          </p:cNvSpPr>
          <p:nvPr>
            <p:ph idx="1"/>
          </p:nvPr>
        </p:nvSpPr>
        <p:spPr/>
        <p:txBody>
          <a:bodyPr>
            <a:normAutofit lnSpcReduction="10000"/>
          </a:bodyPr>
          <a:lstStyle/>
          <a:p>
            <a:r>
              <a:rPr lang="nl-NL" dirty="0">
                <a:solidFill>
                  <a:schemeClr val="tx1"/>
                </a:solidFill>
              </a:rPr>
              <a:t>Een biotoop is een gebied met een uniform landschapstype waarin bepaalde organismen kunnen </a:t>
            </a:r>
            <a:r>
              <a:rPr lang="nl-NL" dirty="0" smtClean="0">
                <a:solidFill>
                  <a:schemeClr val="tx1"/>
                </a:solidFill>
              </a:rPr>
              <a:t>gedijen.</a:t>
            </a:r>
          </a:p>
          <a:p>
            <a:pPr lvl="1"/>
            <a:r>
              <a:rPr lang="nl-NL" dirty="0" smtClean="0">
                <a:solidFill>
                  <a:schemeClr val="tx1"/>
                </a:solidFill>
              </a:rPr>
              <a:t>In </a:t>
            </a:r>
            <a:r>
              <a:rPr lang="nl-NL" dirty="0">
                <a:solidFill>
                  <a:schemeClr val="tx1"/>
                </a:solidFill>
              </a:rPr>
              <a:t>een biotoop kun je verschillende klimaten onderscheiden. </a:t>
            </a:r>
          </a:p>
          <a:p>
            <a:pPr lvl="1"/>
            <a:endParaRPr lang="nl-NL" dirty="0">
              <a:solidFill>
                <a:schemeClr val="tx1"/>
              </a:solidFill>
            </a:endParaRPr>
          </a:p>
          <a:p>
            <a:r>
              <a:rPr lang="nl-NL" dirty="0" smtClean="0">
                <a:solidFill>
                  <a:schemeClr val="tx1"/>
                </a:solidFill>
              </a:rPr>
              <a:t>De vier hoofdgroepen biotopen op aarde:</a:t>
            </a:r>
          </a:p>
          <a:p>
            <a:pPr lvl="1"/>
            <a:r>
              <a:rPr lang="nl-NL" dirty="0" smtClean="0">
                <a:solidFill>
                  <a:schemeClr val="tx1"/>
                </a:solidFill>
              </a:rPr>
              <a:t>Equatoriale zone</a:t>
            </a:r>
          </a:p>
          <a:p>
            <a:pPr lvl="2"/>
            <a:r>
              <a:rPr lang="nl-NL" dirty="0" smtClean="0">
                <a:solidFill>
                  <a:schemeClr val="tx1"/>
                </a:solidFill>
              </a:rPr>
              <a:t>Tropisch regenwoud, tropisch bergwoud, tropisch vloedwoud of mangrove</a:t>
            </a:r>
          </a:p>
          <a:p>
            <a:pPr lvl="1"/>
            <a:r>
              <a:rPr lang="nl-NL" dirty="0" smtClean="0">
                <a:solidFill>
                  <a:schemeClr val="tx1"/>
                </a:solidFill>
              </a:rPr>
              <a:t>Tropische zone</a:t>
            </a:r>
          </a:p>
          <a:p>
            <a:pPr lvl="2"/>
            <a:r>
              <a:rPr lang="nl-NL" dirty="0" smtClean="0">
                <a:solidFill>
                  <a:schemeClr val="tx1"/>
                </a:solidFill>
              </a:rPr>
              <a:t>Subtropisch regenwoud, grassavanne, steppe, halfwoestijn, woestijn</a:t>
            </a:r>
          </a:p>
          <a:p>
            <a:pPr lvl="1"/>
            <a:r>
              <a:rPr lang="nl-NL" dirty="0" smtClean="0">
                <a:solidFill>
                  <a:schemeClr val="tx1"/>
                </a:solidFill>
              </a:rPr>
              <a:t>Gematigde zone</a:t>
            </a:r>
          </a:p>
          <a:p>
            <a:pPr lvl="2"/>
            <a:r>
              <a:rPr lang="nl-NL" dirty="0" smtClean="0">
                <a:solidFill>
                  <a:schemeClr val="tx1"/>
                </a:solidFill>
              </a:rPr>
              <a:t>Bossen en houtwallen, </a:t>
            </a:r>
            <a:r>
              <a:rPr lang="nl-NL" dirty="0" err="1" smtClean="0">
                <a:solidFill>
                  <a:schemeClr val="tx1"/>
                </a:solidFill>
              </a:rPr>
              <a:t>winterkale</a:t>
            </a:r>
            <a:r>
              <a:rPr lang="nl-NL" dirty="0" smtClean="0">
                <a:solidFill>
                  <a:schemeClr val="tx1"/>
                </a:solidFill>
              </a:rPr>
              <a:t> bossen, naaldwouden, gebergte flora.</a:t>
            </a:r>
          </a:p>
          <a:p>
            <a:pPr lvl="1"/>
            <a:r>
              <a:rPr lang="nl-NL" dirty="0" err="1" smtClean="0">
                <a:solidFill>
                  <a:schemeClr val="tx1"/>
                </a:solidFill>
              </a:rPr>
              <a:t>Subpolaire</a:t>
            </a:r>
            <a:r>
              <a:rPr lang="nl-NL" dirty="0" smtClean="0">
                <a:solidFill>
                  <a:schemeClr val="tx1"/>
                </a:solidFill>
              </a:rPr>
              <a:t> en polaire gebieden</a:t>
            </a:r>
            <a:endParaRPr lang="nl-NL" dirty="0">
              <a:solidFill>
                <a:schemeClr val="tx1"/>
              </a:solidFill>
            </a:endParaRPr>
          </a:p>
        </p:txBody>
      </p:sp>
    </p:spTree>
    <p:extLst>
      <p:ext uri="{BB962C8B-B14F-4D97-AF65-F5344CB8AC3E}">
        <p14:creationId xmlns:p14="http://schemas.microsoft.com/office/powerpoint/2010/main" val="388412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Nabootsen van een biotoop</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solidFill>
                  <a:schemeClr val="tx1"/>
                </a:solidFill>
              </a:rPr>
              <a:t>Om een biotoop zo natuurgetrouw na te bootsen letten we bij de huisvesting op de volgende punten:</a:t>
            </a:r>
            <a:endParaRPr lang="nl-NL" dirty="0" smtClean="0"/>
          </a:p>
          <a:p>
            <a:pPr lvl="1"/>
            <a:r>
              <a:rPr lang="nl-NL" dirty="0" smtClean="0">
                <a:solidFill>
                  <a:schemeClr val="tx1"/>
                </a:solidFill>
              </a:rPr>
              <a:t>Verlichting</a:t>
            </a:r>
          </a:p>
          <a:p>
            <a:pPr lvl="1"/>
            <a:r>
              <a:rPr lang="nl-NL" dirty="0" smtClean="0">
                <a:solidFill>
                  <a:schemeClr val="tx1"/>
                </a:solidFill>
              </a:rPr>
              <a:t>Verwarming</a:t>
            </a:r>
          </a:p>
          <a:p>
            <a:pPr lvl="1"/>
            <a:r>
              <a:rPr lang="nl-NL" dirty="0" smtClean="0">
                <a:solidFill>
                  <a:schemeClr val="tx1"/>
                </a:solidFill>
              </a:rPr>
              <a:t>Ventilatie</a:t>
            </a:r>
          </a:p>
          <a:p>
            <a:pPr lvl="1"/>
            <a:r>
              <a:rPr lang="nl-NL" dirty="0" smtClean="0">
                <a:solidFill>
                  <a:schemeClr val="tx1"/>
                </a:solidFill>
              </a:rPr>
              <a:t>Vochtigheid</a:t>
            </a:r>
          </a:p>
          <a:p>
            <a:pPr lvl="1"/>
            <a:r>
              <a:rPr lang="nl-NL" dirty="0" smtClean="0">
                <a:solidFill>
                  <a:schemeClr val="tx1"/>
                </a:solidFill>
              </a:rPr>
              <a:t>Bodem</a:t>
            </a:r>
          </a:p>
          <a:p>
            <a:pPr lvl="1"/>
            <a:r>
              <a:rPr lang="nl-NL" dirty="0" smtClean="0">
                <a:solidFill>
                  <a:schemeClr val="tx1"/>
                </a:solidFill>
              </a:rPr>
              <a:t>Wandbekleding</a:t>
            </a:r>
          </a:p>
          <a:p>
            <a:pPr lvl="1"/>
            <a:r>
              <a:rPr lang="nl-NL" dirty="0" smtClean="0">
                <a:solidFill>
                  <a:schemeClr val="tx1"/>
                </a:solidFill>
              </a:rPr>
              <a:t>Decoratie</a:t>
            </a:r>
          </a:p>
          <a:p>
            <a:pPr lvl="1"/>
            <a:endParaRPr lang="nl-NL" dirty="0">
              <a:solidFill>
                <a:schemeClr val="tx1"/>
              </a:solidFill>
            </a:endParaRPr>
          </a:p>
          <a:p>
            <a:r>
              <a:rPr lang="nl-NL" dirty="0" smtClean="0">
                <a:solidFill>
                  <a:schemeClr val="tx1"/>
                </a:solidFill>
              </a:rPr>
              <a:t>Opdracht:</a:t>
            </a:r>
          </a:p>
          <a:p>
            <a:pPr lvl="1"/>
            <a:r>
              <a:rPr lang="nl-NL" dirty="0" smtClean="0">
                <a:solidFill>
                  <a:schemeClr val="tx1"/>
                </a:solidFill>
              </a:rPr>
              <a:t>Zoek voor de bovenstaande punten uit waar je op moet letten wanneer je herpeten gaat huisvesten. </a:t>
            </a:r>
          </a:p>
        </p:txBody>
      </p:sp>
      <p:pic>
        <p:nvPicPr>
          <p:cNvPr id="5122" name="Picture 2" descr="Afbeeldingsresultaat voor bioto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763" y="301035"/>
            <a:ext cx="2555445" cy="171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215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Verlichting</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solidFill>
                  <a:schemeClr val="tx1"/>
                </a:solidFill>
              </a:rPr>
              <a:t>Activiteit van terrariumdieren is afhankelijk van het dag- en nachtritme. </a:t>
            </a:r>
          </a:p>
          <a:p>
            <a:pPr lvl="1"/>
            <a:r>
              <a:rPr lang="nl-NL" dirty="0" smtClean="0">
                <a:solidFill>
                  <a:schemeClr val="tx1"/>
                </a:solidFill>
              </a:rPr>
              <a:t>Daarom is het belangrijk om het aantal lichturen uit het land van herkomst, na te bootsen en ‘s nachts moeten alle lampen uitgeschakeld worden. </a:t>
            </a:r>
          </a:p>
          <a:p>
            <a:pPr lvl="1"/>
            <a:r>
              <a:rPr lang="nl-NL" dirty="0" smtClean="0">
                <a:solidFill>
                  <a:schemeClr val="tx1"/>
                </a:solidFill>
              </a:rPr>
              <a:t>Dieren uit het gebied rondom de evenaar kennen een daglichtlengte van constant 12 uren. </a:t>
            </a:r>
          </a:p>
          <a:p>
            <a:pPr lvl="1"/>
            <a:r>
              <a:rPr lang="nl-NL" dirty="0" smtClean="0">
                <a:solidFill>
                  <a:schemeClr val="tx1"/>
                </a:solidFill>
              </a:rPr>
              <a:t>In West-Europa en Noord-Amerika varieert de daglichtlengte van 8 tot 16 uur afhankelijk van het seizoen.</a:t>
            </a:r>
          </a:p>
          <a:p>
            <a:endParaRPr lang="nl-NL" dirty="0">
              <a:solidFill>
                <a:schemeClr val="tx1"/>
              </a:solidFill>
            </a:endParaRPr>
          </a:p>
          <a:p>
            <a:r>
              <a:rPr lang="nl-NL" dirty="0" smtClean="0">
                <a:solidFill>
                  <a:schemeClr val="tx1"/>
                </a:solidFill>
              </a:rPr>
              <a:t>Werk je met lampen in een terrarium, doe dit dan veilig voor het dier:</a:t>
            </a:r>
          </a:p>
          <a:p>
            <a:pPr lvl="1"/>
            <a:r>
              <a:rPr lang="nl-NL" dirty="0" smtClean="0">
                <a:solidFill>
                  <a:schemeClr val="tx1"/>
                </a:solidFill>
              </a:rPr>
              <a:t>Gebruik porseleinen fittingen</a:t>
            </a:r>
          </a:p>
          <a:p>
            <a:pPr lvl="1"/>
            <a:r>
              <a:rPr lang="nl-NL" dirty="0" smtClean="0">
                <a:solidFill>
                  <a:schemeClr val="tx1"/>
                </a:solidFill>
              </a:rPr>
              <a:t>Zorg dat de lamp of de voorschakelapparatuur niet met het dier in aanraking kan komen. </a:t>
            </a:r>
          </a:p>
        </p:txBody>
      </p:sp>
      <p:pic>
        <p:nvPicPr>
          <p:cNvPr id="11266" name="Picture 2" descr="Afbeeldingsresultaat voor verlichting terra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508" y="256449"/>
            <a:ext cx="3576383" cy="170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00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Verwarming</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Koudbloedige dieren zijn dus afhankelijk van externe warmtebronnen (en hun gedrag) om de ideale lichaamstemperatuur te kunnen bereiken. </a:t>
            </a:r>
          </a:p>
          <a:p>
            <a:pPr lvl="1"/>
            <a:r>
              <a:rPr lang="nl-NL" dirty="0" smtClean="0">
                <a:solidFill>
                  <a:schemeClr val="tx1"/>
                </a:solidFill>
              </a:rPr>
              <a:t>Deze ideale temperatuur waarbij de stofwisseling optimaal werkt, verschilt per diersoort, leeftijd en tijdstip.</a:t>
            </a:r>
          </a:p>
          <a:p>
            <a:pPr lvl="1"/>
            <a:r>
              <a:rPr lang="nl-NL" dirty="0" smtClean="0">
                <a:solidFill>
                  <a:schemeClr val="tx1"/>
                </a:solidFill>
              </a:rPr>
              <a:t>Bij de meeste herpeten is de ideale lichaamstemperatuur (25 tot 35 graden)</a:t>
            </a:r>
          </a:p>
          <a:p>
            <a:pPr lvl="1"/>
            <a:endParaRPr lang="nl-NL" dirty="0">
              <a:solidFill>
                <a:schemeClr val="tx1"/>
              </a:solidFill>
            </a:endParaRPr>
          </a:p>
          <a:p>
            <a:r>
              <a:rPr lang="nl-NL" dirty="0" smtClean="0">
                <a:solidFill>
                  <a:schemeClr val="tx1"/>
                </a:solidFill>
              </a:rPr>
              <a:t>Er bestaan drie soorten warmteoverdracht bij koud-</a:t>
            </a:r>
            <a:r>
              <a:rPr lang="nl-NL" dirty="0" err="1" smtClean="0">
                <a:solidFill>
                  <a:schemeClr val="tx1"/>
                </a:solidFill>
              </a:rPr>
              <a:t>bloedigen</a:t>
            </a:r>
            <a:endParaRPr lang="nl-NL" dirty="0" smtClean="0">
              <a:solidFill>
                <a:schemeClr val="tx1"/>
              </a:solidFill>
            </a:endParaRPr>
          </a:p>
          <a:p>
            <a:pPr lvl="1"/>
            <a:r>
              <a:rPr lang="nl-NL" dirty="0" smtClean="0">
                <a:solidFill>
                  <a:schemeClr val="tx1"/>
                </a:solidFill>
              </a:rPr>
              <a:t>Stralingswarmte (warmte van een lamp)</a:t>
            </a:r>
          </a:p>
          <a:p>
            <a:pPr lvl="1"/>
            <a:r>
              <a:rPr lang="nl-NL" dirty="0" smtClean="0">
                <a:solidFill>
                  <a:schemeClr val="tx1"/>
                </a:solidFill>
              </a:rPr>
              <a:t>Stromingswarmte (lucht- of watertemperatuur)</a:t>
            </a:r>
          </a:p>
          <a:p>
            <a:pPr lvl="1"/>
            <a:r>
              <a:rPr lang="nl-NL" dirty="0" smtClean="0">
                <a:solidFill>
                  <a:schemeClr val="tx1"/>
                </a:solidFill>
              </a:rPr>
              <a:t>Geleidingswarmte (wordt overgedragen door contact met een warm oppervlak)</a:t>
            </a:r>
            <a:endParaRPr lang="nl-NL" dirty="0">
              <a:solidFill>
                <a:schemeClr val="tx1"/>
              </a:solidFill>
            </a:endParaRPr>
          </a:p>
        </p:txBody>
      </p:sp>
      <p:pic>
        <p:nvPicPr>
          <p:cNvPr id="9218" name="Picture 2" descr="Afbeeldingsresultaat voor terrarium verwarming"/>
          <p:cNvPicPr>
            <a:picLocks noChangeAspect="1" noChangeArrowheads="1"/>
          </p:cNvPicPr>
          <p:nvPr/>
        </p:nvPicPr>
        <p:blipFill rotWithShape="1">
          <a:blip r:embed="rId2">
            <a:extLst>
              <a:ext uri="{28A0092B-C50C-407E-A947-70E740481C1C}">
                <a14:useLocalDpi xmlns:a14="http://schemas.microsoft.com/office/drawing/2010/main" val="0"/>
              </a:ext>
            </a:extLst>
          </a:blip>
          <a:srcRect r="7815"/>
          <a:stretch/>
        </p:blipFill>
        <p:spPr bwMode="auto">
          <a:xfrm>
            <a:off x="7549151" y="346166"/>
            <a:ext cx="43903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56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Ventilatie</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Ongeacht het terrarium type dient te lucht altijd ververst te worden</a:t>
            </a:r>
          </a:p>
          <a:p>
            <a:pPr lvl="1"/>
            <a:r>
              <a:rPr lang="nl-NL" dirty="0" smtClean="0">
                <a:solidFill>
                  <a:schemeClr val="tx1"/>
                </a:solidFill>
              </a:rPr>
              <a:t>Wanneer dit onvoldoende gebeurt, vindt er een koolstofdioxide ophoping plaats. </a:t>
            </a:r>
          </a:p>
          <a:p>
            <a:pPr lvl="2"/>
            <a:endParaRPr lang="nl-NL" dirty="0">
              <a:solidFill>
                <a:schemeClr val="tx1"/>
              </a:solidFill>
            </a:endParaRPr>
          </a:p>
          <a:p>
            <a:r>
              <a:rPr lang="nl-NL" dirty="0" smtClean="0">
                <a:solidFill>
                  <a:schemeClr val="tx1"/>
                </a:solidFill>
              </a:rPr>
              <a:t>In terraria wordt een wand vaak vervangen door metalen roosters of gaas.</a:t>
            </a:r>
          </a:p>
          <a:p>
            <a:endParaRPr lang="nl-NL" dirty="0" smtClean="0">
              <a:solidFill>
                <a:schemeClr val="tx1"/>
              </a:solidFill>
            </a:endParaRPr>
          </a:p>
          <a:p>
            <a:r>
              <a:rPr lang="nl-NL" dirty="0" smtClean="0">
                <a:solidFill>
                  <a:schemeClr val="tx1"/>
                </a:solidFill>
              </a:rPr>
              <a:t>Het ventilatie effect kan worden versterkt door een lamp met daarvoor een aluminium reflectiekapje. De warme lucht op de lamp stijgt op en gaat zo automatisch het terrarium uit. </a:t>
            </a:r>
          </a:p>
        </p:txBody>
      </p:sp>
      <p:pic>
        <p:nvPicPr>
          <p:cNvPr id="8194" name="Picture 2" descr="Afbeeldingsresultaat voor terrarium ventil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719" y="406308"/>
            <a:ext cx="190500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4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Vochtigheid</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De vochtigheid is samen met de verwarming en de verlichting, de belangrijkste parameters voor de nabootsing van een natuurlijk klimaat. </a:t>
            </a:r>
          </a:p>
          <a:p>
            <a:endParaRPr lang="nl-NL" dirty="0">
              <a:solidFill>
                <a:schemeClr val="tx1"/>
              </a:solidFill>
            </a:endParaRPr>
          </a:p>
          <a:p>
            <a:r>
              <a:rPr lang="nl-NL" dirty="0" smtClean="0">
                <a:solidFill>
                  <a:schemeClr val="tx1"/>
                </a:solidFill>
              </a:rPr>
              <a:t>In terraria zijn de bodemvochtigheid, de hoeveelheid neerslag en de relatieve luchtvochtigheid erg belangrijk. Er zijn verschillende manieren hoe je de vochtigheid kan behouden:</a:t>
            </a:r>
          </a:p>
          <a:p>
            <a:pPr lvl="1"/>
            <a:r>
              <a:rPr lang="nl-NL" dirty="0" smtClean="0">
                <a:solidFill>
                  <a:schemeClr val="tx1"/>
                </a:solidFill>
              </a:rPr>
              <a:t>Sproeien (met een waterspray)</a:t>
            </a:r>
          </a:p>
          <a:p>
            <a:pPr lvl="1"/>
            <a:r>
              <a:rPr lang="nl-NL" dirty="0" err="1" smtClean="0">
                <a:solidFill>
                  <a:schemeClr val="tx1"/>
                </a:solidFill>
              </a:rPr>
              <a:t>Waterbasin</a:t>
            </a:r>
            <a:r>
              <a:rPr lang="nl-NL" dirty="0" smtClean="0">
                <a:solidFill>
                  <a:schemeClr val="tx1"/>
                </a:solidFill>
              </a:rPr>
              <a:t> (watergedeelte in </a:t>
            </a:r>
            <a:r>
              <a:rPr lang="nl-NL" dirty="0" err="1" smtClean="0">
                <a:solidFill>
                  <a:schemeClr val="tx1"/>
                </a:solidFill>
              </a:rPr>
              <a:t>basin</a:t>
            </a:r>
            <a:r>
              <a:rPr lang="nl-NL" dirty="0" smtClean="0">
                <a:solidFill>
                  <a:schemeClr val="tx1"/>
                </a:solidFill>
              </a:rPr>
              <a:t>)</a:t>
            </a:r>
          </a:p>
          <a:p>
            <a:pPr lvl="1"/>
            <a:r>
              <a:rPr lang="nl-NL" dirty="0" smtClean="0">
                <a:solidFill>
                  <a:schemeClr val="tx1"/>
                </a:solidFill>
              </a:rPr>
              <a:t>Temperatuur (hoe warmer in het verblijf, hoe sneller het droog wordt)</a:t>
            </a:r>
          </a:p>
          <a:p>
            <a:pPr lvl="1"/>
            <a:r>
              <a:rPr lang="nl-NL" dirty="0" smtClean="0">
                <a:solidFill>
                  <a:schemeClr val="tx1"/>
                </a:solidFill>
              </a:rPr>
              <a:t>Beplanting (dichtere beplanting zorgt voor hogere luchtvochtigheid)</a:t>
            </a:r>
            <a:endParaRPr lang="nl-NL" dirty="0">
              <a:solidFill>
                <a:schemeClr val="tx1"/>
              </a:solidFill>
            </a:endParaRPr>
          </a:p>
        </p:txBody>
      </p:sp>
    </p:spTree>
    <p:extLst>
      <p:ext uri="{BB962C8B-B14F-4D97-AF65-F5344CB8AC3E}">
        <p14:creationId xmlns:p14="http://schemas.microsoft.com/office/powerpoint/2010/main" val="156944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Bodem</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rPr>
              <a:t>Meest gebruikte terrarium bodembedekkers:</a:t>
            </a:r>
          </a:p>
          <a:p>
            <a:pPr lvl="1"/>
            <a:r>
              <a:rPr lang="nl-NL" dirty="0" smtClean="0">
                <a:solidFill>
                  <a:schemeClr val="tx1"/>
                </a:solidFill>
              </a:rPr>
              <a:t>zand</a:t>
            </a:r>
          </a:p>
          <a:p>
            <a:pPr lvl="1"/>
            <a:r>
              <a:rPr lang="nl-NL" dirty="0" smtClean="0">
                <a:solidFill>
                  <a:schemeClr val="tx1"/>
                </a:solidFill>
              </a:rPr>
              <a:t>Grind</a:t>
            </a:r>
          </a:p>
          <a:p>
            <a:pPr lvl="1"/>
            <a:r>
              <a:rPr lang="nl-NL" dirty="0" smtClean="0">
                <a:solidFill>
                  <a:schemeClr val="tx1"/>
                </a:solidFill>
              </a:rPr>
              <a:t>Houtsnippers</a:t>
            </a:r>
          </a:p>
          <a:p>
            <a:pPr lvl="1"/>
            <a:r>
              <a:rPr lang="nl-NL" dirty="0" smtClean="0">
                <a:solidFill>
                  <a:schemeClr val="tx1"/>
                </a:solidFill>
              </a:rPr>
              <a:t>Houtvezel</a:t>
            </a:r>
          </a:p>
          <a:p>
            <a:pPr lvl="1"/>
            <a:r>
              <a:rPr lang="nl-NL" dirty="0" smtClean="0">
                <a:solidFill>
                  <a:schemeClr val="tx1"/>
                </a:solidFill>
              </a:rPr>
              <a:t>Turf</a:t>
            </a:r>
          </a:p>
          <a:p>
            <a:pPr lvl="1"/>
            <a:r>
              <a:rPr lang="nl-NL" dirty="0" smtClean="0">
                <a:solidFill>
                  <a:schemeClr val="tx1"/>
                </a:solidFill>
              </a:rPr>
              <a:t>Bladgrond</a:t>
            </a:r>
          </a:p>
          <a:p>
            <a:pPr lvl="1"/>
            <a:r>
              <a:rPr lang="nl-NL" dirty="0" smtClean="0">
                <a:solidFill>
                  <a:schemeClr val="tx1"/>
                </a:solidFill>
              </a:rPr>
              <a:t>Kokosvezel</a:t>
            </a:r>
          </a:p>
          <a:p>
            <a:pPr lvl="1"/>
            <a:endParaRPr lang="nl-NL" dirty="0">
              <a:solidFill>
                <a:schemeClr val="tx1"/>
              </a:solidFill>
            </a:endParaRPr>
          </a:p>
          <a:p>
            <a:r>
              <a:rPr lang="nl-NL" dirty="0" smtClean="0">
                <a:solidFill>
                  <a:schemeClr val="tx1"/>
                </a:solidFill>
              </a:rPr>
              <a:t>Bij vochtige terraria is het handig om onder de bodembedekker een poreuze, neppe bodem te leggen zodat er een luchtlaag ontstaat.</a:t>
            </a:r>
          </a:p>
          <a:p>
            <a:endParaRPr lang="nl-NL" dirty="0"/>
          </a:p>
        </p:txBody>
      </p:sp>
      <p:pic>
        <p:nvPicPr>
          <p:cNvPr id="7170" name="Picture 2" descr="Afbeeldingsresultaat voor terrarium bo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865" y="313372"/>
            <a:ext cx="3230098" cy="241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9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1364</TotalTime>
  <Words>1265</Words>
  <Application>Microsoft Office PowerPoint</Application>
  <PresentationFormat>Breedbeeld</PresentationFormat>
  <Paragraphs>174</Paragraphs>
  <Slides>22</Slides>
  <Notes>0</Notes>
  <HiddenSlides>0</HiddenSlides>
  <MMClips>1</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22</vt:i4>
      </vt:variant>
    </vt:vector>
  </HeadingPairs>
  <TitlesOfParts>
    <vt:vector size="24" baseType="lpstr">
      <vt:lpstr>Corbel</vt:lpstr>
      <vt:lpstr>Basis</vt:lpstr>
      <vt:lpstr>Huisvesting  en  Hygiëne</vt:lpstr>
      <vt:lpstr>De vorige les </vt:lpstr>
      <vt:lpstr>De vorige les</vt:lpstr>
      <vt:lpstr>Nabootsen van een biotoop</vt:lpstr>
      <vt:lpstr>Verlichting</vt:lpstr>
      <vt:lpstr>Verwarming</vt:lpstr>
      <vt:lpstr>Ventilatie</vt:lpstr>
      <vt:lpstr>Vochtigheid</vt:lpstr>
      <vt:lpstr>Bodem</vt:lpstr>
      <vt:lpstr>Wandbekleding</vt:lpstr>
      <vt:lpstr>Decoratie</vt:lpstr>
      <vt:lpstr>Dan nu: vissen </vt:lpstr>
      <vt:lpstr>Opdracht</vt:lpstr>
      <vt:lpstr>Nadelen vissenkom</vt:lpstr>
      <vt:lpstr>Opdracht</vt:lpstr>
      <vt:lpstr>Verschillende aquaria</vt:lpstr>
      <vt:lpstr>Verschillende aquaria</vt:lpstr>
      <vt:lpstr>Plaatsen van een aquarium</vt:lpstr>
      <vt:lpstr>Decoratie</vt:lpstr>
      <vt:lpstr>Opdracht</vt:lpstr>
      <vt:lpstr>Aquarium filters</vt:lpstr>
      <vt:lpstr>Luchtpomp</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Hygiëne</dc:title>
  <dc:creator>Kimberley Borgerink</dc:creator>
  <cp:lastModifiedBy>Joyce Vonk</cp:lastModifiedBy>
  <cp:revision>92</cp:revision>
  <dcterms:created xsi:type="dcterms:W3CDTF">2017-08-29T13:33:23Z</dcterms:created>
  <dcterms:modified xsi:type="dcterms:W3CDTF">2019-03-06T20:11:22Z</dcterms:modified>
</cp:coreProperties>
</file>